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2" r:id="rId3"/>
    <p:sldId id="257" r:id="rId4"/>
    <p:sldId id="258" r:id="rId5"/>
    <p:sldId id="259" r:id="rId6"/>
    <p:sldId id="260" r:id="rId7"/>
    <p:sldId id="261"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0360" autoAdjust="0"/>
  </p:normalViewPr>
  <p:slideViewPr>
    <p:cSldViewPr snapToGrid="0">
      <p:cViewPr>
        <p:scale>
          <a:sx n="52" d="100"/>
          <a:sy n="52" d="100"/>
        </p:scale>
        <p:origin x="1228"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DA5C4-C32F-417E-8406-92E3F11D609A}" type="datetimeFigureOut">
              <a:rPr lang="en-US" smtClean="0"/>
              <a:t>9/21/2021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0347C-5950-4F19-9EE5-DF4B3F7D9A64}" type="slidenum">
              <a:rPr lang="en-US" smtClean="0"/>
              <a:t>‹#›</a:t>
            </a:fld>
            <a:endParaRPr lang="en-US"/>
          </a:p>
        </p:txBody>
      </p:sp>
    </p:spTree>
    <p:extLst>
      <p:ext uri="{BB962C8B-B14F-4D97-AF65-F5344CB8AC3E}">
        <p14:creationId xmlns:p14="http://schemas.microsoft.com/office/powerpoint/2010/main" val="2875241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Lack of clarity and focus</a:t>
            </a:r>
            <a:r>
              <a:rPr lang="en-US" baseline="0" dirty="0" smtClean="0"/>
              <a:t> is one of the main reasons why teams tend to underperform. People may not understand what they are expected to do and how they are expected to do it. Poor abilities in the team are also a reason for underperforming. The team may fail to perform as expected if one of the members lacks enough knowledge or skills necessary to perform various tasks. Teams may have low confidence when undertaking new roles in the organization. Although the team may have all the skills necessary to perform different tasks, lack of confidence may hold them back from delivering as expected or delivering past the required time. Lack of motivation also influences low levels of performance in healthcare teams. Some individuals may not care about what they are expected to do due to personal problems while others may feel that the pressure is not worth it. Lack of direction in the team can also influence underperformance. The members of the team without a clear direction may not be certain about what they are expected to accomplish hence influencing low </a:t>
            </a:r>
            <a:r>
              <a:rPr lang="en-US" baseline="0" dirty="0" smtClean="0"/>
              <a:t>performance (</a:t>
            </a:r>
            <a:r>
              <a:rPr lang="en-US" dirty="0" smtClean="0"/>
              <a:t>Brooks, 2010).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1</a:t>
            </a:fld>
            <a:endParaRPr lang="en-US"/>
          </a:p>
        </p:txBody>
      </p:sp>
    </p:spTree>
    <p:extLst>
      <p:ext uri="{BB962C8B-B14F-4D97-AF65-F5344CB8AC3E}">
        <p14:creationId xmlns:p14="http://schemas.microsoft.com/office/powerpoint/2010/main" val="458940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Fixing the problems of under</a:t>
            </a:r>
            <a:r>
              <a:rPr lang="en-US" baseline="0" dirty="0" smtClean="0"/>
              <a:t>performance in workplace requires proper understanding of why the members of the organization are underperforming. Team evaluation identifies the areas of strengths and weaknesses in the teams and understanding how they affect performance. The leader of the organization also needs to understand the level of input required from them to improve performance in different projects. The leader should ensure the leaders have all the resources necessary for performance of the tasks. The leader also needs to communicate the focus and direction towards which the team project should be driven. Proper communication of the focus ensures that the team members understand the expectations of the organization. setting performance goals can be one of the ways of encouraging the members to put in more efforts based on the expectations of the organization. the leader also needs to show confidence in the </a:t>
            </a:r>
            <a:r>
              <a:rPr lang="en-US" baseline="0" dirty="0" smtClean="0"/>
              <a:t>team (</a:t>
            </a:r>
            <a:r>
              <a:rPr lang="en-US" dirty="0" smtClean="0"/>
              <a:t>Miller, &amp; </a:t>
            </a:r>
            <a:r>
              <a:rPr lang="en-US" dirty="0" err="1" smtClean="0"/>
              <a:t>Rozen</a:t>
            </a:r>
            <a:r>
              <a:rPr lang="en-US" dirty="0" smtClean="0"/>
              <a:t>,</a:t>
            </a:r>
            <a:r>
              <a:rPr lang="en-US" baseline="0" dirty="0" smtClean="0"/>
              <a:t> </a:t>
            </a:r>
            <a:r>
              <a:rPr lang="en-US" dirty="0" smtClean="0"/>
              <a:t>2014).</a:t>
            </a:r>
            <a:r>
              <a:rPr lang="en-US" baseline="0" dirty="0" smtClean="0"/>
              <a:t> </a:t>
            </a:r>
            <a:r>
              <a:rPr lang="en-US" baseline="0" dirty="0" smtClean="0"/>
              <a:t>the leader should show the remembers that the project is assigned to them because they have the ability to accomplish it.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2</a:t>
            </a:fld>
            <a:endParaRPr lang="en-US"/>
          </a:p>
        </p:txBody>
      </p:sp>
    </p:spTree>
    <p:extLst>
      <p:ext uri="{BB962C8B-B14F-4D97-AF65-F5344CB8AC3E}">
        <p14:creationId xmlns:p14="http://schemas.microsoft.com/office/powerpoint/2010/main" val="1094432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Giving the members of your team ownership gives</a:t>
            </a:r>
            <a:r>
              <a:rPr lang="en-US" baseline="0" dirty="0" smtClean="0"/>
              <a:t> them a room to make their own decisions while holding them accountable for those decisions. Accountability influences a better sense of responsibility from the members of the team who understand that their decisions have an impact on the performance of the whole team. effective communication is essential for team performance. Communication is essential in ensuring that team members understand their responsibilities. Team performance is also promoted by understanding the strengths and weaknesses of the team members  Understanding the strengths and weaknesses of the team members ensures that team member are assigned tasks based on their abilities and skills. Team building is also necessary in ensuring that teams perform as expected. Teambuilding exercises ensures that members understand the strengths and weaknesses of their colleagues. This can promote better productivity when undertaking tasks together (</a:t>
            </a:r>
            <a:r>
              <a:rPr lang="en-US" dirty="0" err="1" smtClean="0"/>
              <a:t>Bubshait</a:t>
            </a:r>
            <a:r>
              <a:rPr lang="en-US" dirty="0" smtClean="0"/>
              <a:t>, &amp; Farooq, 2016).</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3</a:t>
            </a:fld>
            <a:endParaRPr lang="en-US"/>
          </a:p>
        </p:txBody>
      </p:sp>
    </p:spTree>
    <p:extLst>
      <p:ext uri="{BB962C8B-B14F-4D97-AF65-F5344CB8AC3E}">
        <p14:creationId xmlns:p14="http://schemas.microsoft.com/office/powerpoint/2010/main" val="4157597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Improving</a:t>
            </a:r>
            <a:r>
              <a:rPr lang="en-US" baseline="0" dirty="0" smtClean="0"/>
              <a:t> the work environment can promote better team performance. A good working environment is also characterized by availability of the essential infrastructure for performing different tasks. A dominating team leader undermines the efficiency of a good working environment. Giving the team members incentives gives them a better reason to perform better. It shows appreciation of their efforts in performance of various tasks. Giving feedback is also a way of appreciating good performance. Feedback ensures that the team members feel acknowledged when their put in </a:t>
            </a:r>
            <a:r>
              <a:rPr lang="en-US" baseline="0" dirty="0" smtClean="0"/>
              <a:t>effort (</a:t>
            </a:r>
            <a:r>
              <a:rPr lang="en-US" dirty="0" smtClean="0"/>
              <a:t>White, 2014).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4</a:t>
            </a:fld>
            <a:endParaRPr lang="en-US"/>
          </a:p>
        </p:txBody>
      </p:sp>
    </p:spTree>
    <p:extLst>
      <p:ext uri="{BB962C8B-B14F-4D97-AF65-F5344CB8AC3E}">
        <p14:creationId xmlns:p14="http://schemas.microsoft.com/office/powerpoint/2010/main" val="395494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team</a:t>
            </a:r>
            <a:r>
              <a:rPr lang="en-US" baseline="0" dirty="0" smtClean="0"/>
              <a:t> members the and to be dominant when undertaking group projects. This influences poor morale from performance of other employees who are undertaking the same group projects group projects. Most team members would like to work in group projects where they feel equal to other team members as their efforts are equally appreciated. Lack of communication influences poor coordination of team embers. This often leads to problems like confusion and adhering to deadlines. Team members also lack teambuilding skills. Members participating in team projects don’t take time to learn about one another. Without proper understanding of how to interact with other members based on their strengths and weaknesses influences less efficiency in the aspect of </a:t>
            </a:r>
            <a:r>
              <a:rPr lang="en-US" baseline="0" dirty="0" smtClean="0"/>
              <a:t>teamwork (</a:t>
            </a:r>
            <a:r>
              <a:rPr lang="en-US" dirty="0" err="1" smtClean="0"/>
              <a:t>Bubshait</a:t>
            </a:r>
            <a:r>
              <a:rPr lang="en-US" dirty="0" smtClean="0"/>
              <a:t>, &amp; Farooq, 2016).</a:t>
            </a:r>
            <a:r>
              <a:rPr lang="en-US" baseline="0" dirty="0" smtClean="0"/>
              <a:t> </a:t>
            </a:r>
            <a:r>
              <a:rPr lang="en-US" baseline="0" dirty="0" smtClean="0"/>
              <a:t>The members may just assign different parts to the project to team members and undertake each task solely. There is also lack of effective team leadership in undertaking various team projects in the organization. Leadership is essential in promoting better coordination between the team members and ensuring each member undertakes their role in the team project.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5</a:t>
            </a:fld>
            <a:endParaRPr lang="en-US"/>
          </a:p>
        </p:txBody>
      </p:sp>
    </p:spTree>
    <p:extLst>
      <p:ext uri="{BB962C8B-B14F-4D97-AF65-F5344CB8AC3E}">
        <p14:creationId xmlns:p14="http://schemas.microsoft.com/office/powerpoint/2010/main" val="198407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team members are poorly</a:t>
            </a:r>
            <a:r>
              <a:rPr lang="en-US" baseline="0" dirty="0" smtClean="0"/>
              <a:t> motivated to undertake team projects. These members always have a negative effect on the outcome of the project. lack of proper communication on the importance of the project to the members is one of the factors that influence low motivation to perform various tasks. Team members are also not selected for the projects which fit their skills the best. This undermines their use of abilities and skills in those team projects. Low engagement of the team members influences low participation among some of the members of the team. the team leader in the project should always ensure that each of the team members is equally appreciated for their input in team projects (</a:t>
            </a:r>
            <a:r>
              <a:rPr lang="en-US" dirty="0" smtClean="0"/>
              <a:t>White, 2014).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6</a:t>
            </a:fld>
            <a:endParaRPr lang="en-US"/>
          </a:p>
        </p:txBody>
      </p:sp>
    </p:spTree>
    <p:extLst>
      <p:ext uri="{BB962C8B-B14F-4D97-AF65-F5344CB8AC3E}">
        <p14:creationId xmlns:p14="http://schemas.microsoft.com/office/powerpoint/2010/main" val="4256582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team evaluation should include balance of participation to overcome the problem</a:t>
            </a:r>
            <a:r>
              <a:rPr lang="en-US" baseline="0" dirty="0" smtClean="0"/>
              <a:t> of dominating team members. Balance of participation encourages the members to be fair and equitable when undertaking team projects. This can ensure effective communication as members feel equally appreciated in the team projects. Proper channel of communication is required to overcome the barrier of communication during the team projects. The leader should ensure that a specific communication channel will be used in communicating progress. The team leader should also ensure that that all the members have access to the selected channel of communication like Email or Mobile. This will ensure proper coordination from start to the end of the project. Teambuilding excises are also important in ensuring that the team members understand each other. Employees can be given free time to interact as part of the workplace timetable. The role of project manager can be implemented for the purpose of overseeing the projects for better </a:t>
            </a:r>
            <a:r>
              <a:rPr lang="en-US" baseline="0" dirty="0" smtClean="0"/>
              <a:t>performance (</a:t>
            </a:r>
            <a:r>
              <a:rPr lang="en-US" dirty="0" err="1" smtClean="0"/>
              <a:t>Munns</a:t>
            </a:r>
            <a:r>
              <a:rPr lang="en-US" dirty="0" smtClean="0"/>
              <a:t>, &amp; </a:t>
            </a:r>
            <a:r>
              <a:rPr lang="en-US" dirty="0" err="1" smtClean="0"/>
              <a:t>Bjeirmi</a:t>
            </a:r>
            <a:r>
              <a:rPr lang="en-US" dirty="0" smtClean="0"/>
              <a:t>, 2016).</a:t>
            </a:r>
            <a:endParaRPr lang="en-US" dirty="0" smtClean="0"/>
          </a:p>
          <a:p>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7</a:t>
            </a:fld>
            <a:endParaRPr lang="en-US"/>
          </a:p>
        </p:txBody>
      </p:sp>
    </p:spTree>
    <p:extLst>
      <p:ext uri="{BB962C8B-B14F-4D97-AF65-F5344CB8AC3E}">
        <p14:creationId xmlns:p14="http://schemas.microsoft.com/office/powerpoint/2010/main" val="151285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organization</a:t>
            </a:r>
            <a:r>
              <a:rPr lang="en-US" baseline="0" dirty="0" smtClean="0"/>
              <a:t> can use incentives to motivate better performance between different groups. When projects are divided between different teams, they can compete for various incentives awarded to the best performing teams. Employee evaluation can help in identifying the strengths and weaknesses of each team </a:t>
            </a:r>
            <a:r>
              <a:rPr lang="en-US" baseline="0" dirty="0" smtClean="0"/>
              <a:t>member (</a:t>
            </a:r>
            <a:r>
              <a:rPr lang="en-US" dirty="0" smtClean="0"/>
              <a:t>White, 2014).</a:t>
            </a:r>
            <a:r>
              <a:rPr lang="en-US" baseline="0" dirty="0" smtClean="0"/>
              <a:t> </a:t>
            </a:r>
            <a:r>
              <a:rPr lang="en-US" baseline="0" dirty="0" smtClean="0"/>
              <a:t>This can ensure that members are selected for the projects which they can perform the best in. The employees can be engaged through a proper channel of providing feedback. Acknowledging the little efforts employed by each of the team members ensures that they don’t feel left out in the projects. The team members can perform better when their understand the significance of their efforts in team projects. The proper channel of feedback should be used by the leader to engage the employees better in their roles. Team training programs can also be used in promoting better team effectiveness. Teams can perform better when they understand how to go on with the project. some teams take long times before deciding the right way to go about the project. proper training ensures that the members understand how to do the projects and  in the best way.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8</a:t>
            </a:fld>
            <a:endParaRPr lang="en-US"/>
          </a:p>
        </p:txBody>
      </p:sp>
    </p:spTree>
    <p:extLst>
      <p:ext uri="{BB962C8B-B14F-4D97-AF65-F5344CB8AC3E}">
        <p14:creationId xmlns:p14="http://schemas.microsoft.com/office/powerpoint/2010/main" val="1639271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team improvement</a:t>
            </a:r>
            <a:r>
              <a:rPr lang="en-US" baseline="0" dirty="0" smtClean="0"/>
              <a:t> strategies can influence an unexpected change. discussing this change with the management would ensure they understand its necessity as they help in promoting it. The vision of the organization based on the expected team performance should be well established. Strategies can be employed based on the vision which determines what the organization wants to </a:t>
            </a:r>
            <a:r>
              <a:rPr lang="en-US" baseline="0" dirty="0" smtClean="0"/>
              <a:t>achieve (</a:t>
            </a:r>
            <a:r>
              <a:rPr lang="en-US" dirty="0" smtClean="0"/>
              <a:t>Brooks, 2010)</a:t>
            </a:r>
            <a:r>
              <a:rPr lang="en-US" baseline="0" dirty="0" smtClean="0"/>
              <a:t>. </a:t>
            </a:r>
            <a:r>
              <a:rPr lang="en-US" baseline="0" dirty="0" smtClean="0"/>
              <a:t>The key performance indicators in team performance should also be well defined. The key performance indicators ensure that the implementation of the plan deals with the weaknesses of the team. A successful team improvement plan should also be cost effective. The organizational leadership should ensure that the cost of implementing various strategies like use of incentives to motivate employees. The incentives should not undermine the profitability of the team projects. The communication channel by the organization or the cost of acquiring a project manager should all be affordable. </a:t>
            </a:r>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9</a:t>
            </a:fld>
            <a:endParaRPr lang="en-US"/>
          </a:p>
        </p:txBody>
      </p:sp>
    </p:spTree>
    <p:extLst>
      <p:ext uri="{BB962C8B-B14F-4D97-AF65-F5344CB8AC3E}">
        <p14:creationId xmlns:p14="http://schemas.microsoft.com/office/powerpoint/2010/main" val="2496273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20347C-5950-4F19-9EE5-DF4B3F7D9A64}" type="slidenum">
              <a:rPr lang="en-US" smtClean="0"/>
              <a:t>10</a:t>
            </a:fld>
            <a:endParaRPr lang="en-US"/>
          </a:p>
        </p:txBody>
      </p:sp>
    </p:spTree>
    <p:extLst>
      <p:ext uri="{BB962C8B-B14F-4D97-AF65-F5344CB8AC3E}">
        <p14:creationId xmlns:p14="http://schemas.microsoft.com/office/powerpoint/2010/main" val="382695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3173234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3119059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736044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91238B-ACE6-4E22-8821-A4EE433C20BB}"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1809770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91238B-ACE6-4E22-8821-A4EE433C20BB}" type="datetimeFigureOut">
              <a:rPr lang="en-US" smtClean="0"/>
              <a:t>9/21/2021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2222102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2499772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2474384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4285610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91238B-ACE6-4E22-8821-A4EE433C20BB}"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234291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91238B-ACE6-4E22-8821-A4EE433C20BB}"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106958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19012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42316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4110098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1333781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615240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925081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91238B-ACE6-4E22-8821-A4EE433C20BB}"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76BD3D-E51A-4FA5-94D4-77CD11B3723D}" type="slidenum">
              <a:rPr lang="en-US" smtClean="0"/>
              <a:t>‹#›</a:t>
            </a:fld>
            <a:endParaRPr lang="en-US"/>
          </a:p>
        </p:txBody>
      </p:sp>
    </p:spTree>
    <p:extLst>
      <p:ext uri="{BB962C8B-B14F-4D97-AF65-F5344CB8AC3E}">
        <p14:creationId xmlns:p14="http://schemas.microsoft.com/office/powerpoint/2010/main" val="3483551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491238B-ACE6-4E22-8821-A4EE433C20BB}" type="datetimeFigureOut">
              <a:rPr lang="en-US" smtClean="0"/>
              <a:t>9/21/2021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176BD3D-E51A-4FA5-94D4-77CD11B3723D}" type="slidenum">
              <a:rPr lang="en-US" smtClean="0"/>
              <a:t>‹#›</a:t>
            </a:fld>
            <a:endParaRPr lang="en-US"/>
          </a:p>
        </p:txBody>
      </p:sp>
    </p:spTree>
    <p:extLst>
      <p:ext uri="{BB962C8B-B14F-4D97-AF65-F5344CB8AC3E}">
        <p14:creationId xmlns:p14="http://schemas.microsoft.com/office/powerpoint/2010/main" val="13739049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6000" dirty="0" smtClean="0">
                <a:latin typeface="18thCentury" pitchFamily="2" charset="0"/>
              </a:rPr>
              <a:t>Reasons for Underperforming </a:t>
            </a:r>
            <a:endParaRPr lang="en-US" sz="6000" dirty="0">
              <a:latin typeface="18thCentury" pitchFamily="2" charset="0"/>
            </a:endParaRPr>
          </a:p>
        </p:txBody>
      </p:sp>
      <p:sp>
        <p:nvSpPr>
          <p:cNvPr id="5" name="Content Placeholder 4"/>
          <p:cNvSpPr>
            <a:spLocks noGrp="1"/>
          </p:cNvSpPr>
          <p:nvPr>
            <p:ph idx="1"/>
          </p:nvPr>
        </p:nvSpPr>
        <p:spPr/>
        <p:txBody>
          <a:bodyPr>
            <a:normAutofit lnSpcReduction="10000"/>
          </a:bodyPr>
          <a:lstStyle/>
          <a:p>
            <a:r>
              <a:rPr lang="en-US" sz="4800" dirty="0" smtClean="0">
                <a:latin typeface="18thCentury" pitchFamily="2" charset="0"/>
              </a:rPr>
              <a:t>Lack of clarity and focus </a:t>
            </a:r>
          </a:p>
          <a:p>
            <a:r>
              <a:rPr lang="en-US" sz="4800" dirty="0" smtClean="0">
                <a:latin typeface="18thCentury" pitchFamily="2" charset="0"/>
              </a:rPr>
              <a:t>Poor abilities </a:t>
            </a:r>
          </a:p>
          <a:p>
            <a:r>
              <a:rPr lang="en-US" sz="4800" dirty="0" smtClean="0">
                <a:latin typeface="18thCentury" pitchFamily="2" charset="0"/>
              </a:rPr>
              <a:t>Lack of confidence </a:t>
            </a:r>
          </a:p>
          <a:p>
            <a:r>
              <a:rPr lang="en-US" sz="4800" dirty="0" smtClean="0">
                <a:latin typeface="18thCentury" pitchFamily="2" charset="0"/>
              </a:rPr>
              <a:t>Low motivation to perform </a:t>
            </a:r>
          </a:p>
          <a:p>
            <a:r>
              <a:rPr lang="en-US" sz="4800" dirty="0" smtClean="0">
                <a:latin typeface="18thCentury" pitchFamily="2" charset="0"/>
              </a:rPr>
              <a:t>Lack of direction </a:t>
            </a:r>
            <a:endParaRPr lang="en-US" sz="4800" dirty="0">
              <a:latin typeface="18thCentury" pitchFamily="2" charset="0"/>
            </a:endParaRPr>
          </a:p>
        </p:txBody>
      </p:sp>
    </p:spTree>
    <p:extLst>
      <p:ext uri="{BB962C8B-B14F-4D97-AF65-F5344CB8AC3E}">
        <p14:creationId xmlns:p14="http://schemas.microsoft.com/office/powerpoint/2010/main" val="218976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6000" dirty="0" smtClean="0">
                <a:latin typeface="18thCentury" pitchFamily="2" charset="0"/>
              </a:rPr>
              <a:t>Fixing underperformance </a:t>
            </a:r>
            <a:endParaRPr lang="en-US" sz="6000" dirty="0">
              <a:latin typeface="18thCentury" pitchFamily="2" charset="0"/>
            </a:endParaRPr>
          </a:p>
        </p:txBody>
      </p:sp>
      <p:sp>
        <p:nvSpPr>
          <p:cNvPr id="5" name="Content Placeholder 4"/>
          <p:cNvSpPr>
            <a:spLocks noGrp="1"/>
          </p:cNvSpPr>
          <p:nvPr>
            <p:ph idx="1"/>
          </p:nvPr>
        </p:nvSpPr>
        <p:spPr/>
        <p:txBody>
          <a:bodyPr>
            <a:normAutofit fontScale="85000" lnSpcReduction="20000"/>
          </a:bodyPr>
          <a:lstStyle/>
          <a:p>
            <a:r>
              <a:rPr lang="en-US" sz="4800" dirty="0" smtClean="0">
                <a:latin typeface="18thCentury" pitchFamily="2" charset="0"/>
              </a:rPr>
              <a:t>Team evaluation to identify the specific reasons why the teams underperform </a:t>
            </a:r>
          </a:p>
          <a:p>
            <a:r>
              <a:rPr lang="en-US" sz="4800" dirty="0" smtClean="0">
                <a:latin typeface="18thCentury" pitchFamily="2" charset="0"/>
              </a:rPr>
              <a:t>Understanding the required input from the leader to improve performance </a:t>
            </a:r>
          </a:p>
          <a:p>
            <a:r>
              <a:rPr lang="en-US" sz="4800" dirty="0" smtClean="0">
                <a:latin typeface="18thCentury" pitchFamily="2" charset="0"/>
              </a:rPr>
              <a:t>Communicate the team focus or direction </a:t>
            </a:r>
          </a:p>
          <a:p>
            <a:r>
              <a:rPr lang="en-US" sz="4800" dirty="0" smtClean="0">
                <a:latin typeface="18thCentury" pitchFamily="2" charset="0"/>
              </a:rPr>
              <a:t>Showing confidence in your team </a:t>
            </a:r>
          </a:p>
          <a:p>
            <a:r>
              <a:rPr lang="en-US" sz="4800" dirty="0" smtClean="0">
                <a:latin typeface="18thCentury" pitchFamily="2" charset="0"/>
              </a:rPr>
              <a:t>Set performance goals </a:t>
            </a:r>
          </a:p>
          <a:p>
            <a:endParaRPr lang="en-US" sz="4800" dirty="0" smtClean="0">
              <a:latin typeface="18thCentury" pitchFamily="2" charset="0"/>
            </a:endParaRPr>
          </a:p>
          <a:p>
            <a:endParaRPr lang="en-US" sz="4800" dirty="0">
              <a:latin typeface="18thCentury" pitchFamily="2" charset="0"/>
            </a:endParaRPr>
          </a:p>
        </p:txBody>
      </p:sp>
    </p:spTree>
    <p:extLst>
      <p:ext uri="{BB962C8B-B14F-4D97-AF65-F5344CB8AC3E}">
        <p14:creationId xmlns:p14="http://schemas.microsoft.com/office/powerpoint/2010/main" val="2335885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5400" dirty="0" smtClean="0">
                <a:latin typeface="18thCentury" pitchFamily="2" charset="0"/>
              </a:rPr>
              <a:t>Best practices for team performance </a:t>
            </a:r>
            <a:endParaRPr lang="en-US" sz="5400" dirty="0">
              <a:latin typeface="18thCentury" pitchFamily="2" charset="0"/>
            </a:endParaRPr>
          </a:p>
        </p:txBody>
      </p:sp>
      <p:sp>
        <p:nvSpPr>
          <p:cNvPr id="5" name="Content Placeholder 4"/>
          <p:cNvSpPr>
            <a:spLocks noGrp="1"/>
          </p:cNvSpPr>
          <p:nvPr>
            <p:ph idx="1"/>
          </p:nvPr>
        </p:nvSpPr>
        <p:spPr/>
        <p:txBody>
          <a:bodyPr>
            <a:normAutofit fontScale="92500"/>
          </a:bodyPr>
          <a:lstStyle/>
          <a:p>
            <a:r>
              <a:rPr lang="en-US" sz="4800" dirty="0" smtClean="0">
                <a:latin typeface="18thCentury" pitchFamily="2" charset="0"/>
              </a:rPr>
              <a:t>Giving members team ownership </a:t>
            </a:r>
          </a:p>
          <a:p>
            <a:r>
              <a:rPr lang="en-US" sz="4800" dirty="0" smtClean="0">
                <a:latin typeface="18thCentury" pitchFamily="2" charset="0"/>
              </a:rPr>
              <a:t>Establishing communication expectations </a:t>
            </a:r>
          </a:p>
          <a:p>
            <a:r>
              <a:rPr lang="en-US" sz="4800" dirty="0" smtClean="0">
                <a:latin typeface="18thCentury" pitchFamily="2" charset="0"/>
              </a:rPr>
              <a:t>Understanding team strengths and weaknesses </a:t>
            </a:r>
          </a:p>
          <a:p>
            <a:r>
              <a:rPr lang="en-US" sz="4800" dirty="0" smtClean="0">
                <a:latin typeface="18thCentury" pitchFamily="2" charset="0"/>
              </a:rPr>
              <a:t>Promoting team building activities. </a:t>
            </a:r>
            <a:endParaRPr lang="en-US" sz="4800" dirty="0">
              <a:latin typeface="18thCentury" pitchFamily="2" charset="0"/>
            </a:endParaRPr>
          </a:p>
        </p:txBody>
      </p:sp>
    </p:spTree>
    <p:extLst>
      <p:ext uri="{BB962C8B-B14F-4D97-AF65-F5344CB8AC3E}">
        <p14:creationId xmlns:p14="http://schemas.microsoft.com/office/powerpoint/2010/main" val="300952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4800" dirty="0" smtClean="0">
                <a:latin typeface="18thCentury" pitchFamily="2" charset="0"/>
              </a:rPr>
              <a:t>Best practices for team performance; Cont.  </a:t>
            </a:r>
            <a:endParaRPr lang="en-US" sz="4800" dirty="0">
              <a:latin typeface="18thCentury" pitchFamily="2" charset="0"/>
            </a:endParaRPr>
          </a:p>
        </p:txBody>
      </p:sp>
      <p:sp>
        <p:nvSpPr>
          <p:cNvPr id="5" name="Content Placeholder 4"/>
          <p:cNvSpPr>
            <a:spLocks noGrp="1"/>
          </p:cNvSpPr>
          <p:nvPr>
            <p:ph idx="1"/>
          </p:nvPr>
        </p:nvSpPr>
        <p:spPr/>
        <p:txBody>
          <a:bodyPr>
            <a:normAutofit/>
          </a:bodyPr>
          <a:lstStyle/>
          <a:p>
            <a:r>
              <a:rPr lang="en-US" sz="4800" dirty="0" smtClean="0">
                <a:latin typeface="18thCentury" pitchFamily="2" charset="0"/>
              </a:rPr>
              <a:t>Improving the working environment</a:t>
            </a:r>
          </a:p>
          <a:p>
            <a:r>
              <a:rPr lang="en-US" sz="4800" dirty="0" smtClean="0">
                <a:latin typeface="18thCentury" pitchFamily="2" charset="0"/>
              </a:rPr>
              <a:t>Giving employee incentives </a:t>
            </a:r>
          </a:p>
          <a:p>
            <a:r>
              <a:rPr lang="en-US" sz="4800" dirty="0" smtClean="0">
                <a:latin typeface="18thCentury" pitchFamily="2" charset="0"/>
              </a:rPr>
              <a:t>Giving feedback to team members </a:t>
            </a:r>
          </a:p>
          <a:p>
            <a:endParaRPr lang="en-US" sz="4800" dirty="0">
              <a:latin typeface="18thCentury" pitchFamily="2" charset="0"/>
            </a:endParaRPr>
          </a:p>
        </p:txBody>
      </p:sp>
    </p:spTree>
    <p:extLst>
      <p:ext uri="{BB962C8B-B14F-4D97-AF65-F5344CB8AC3E}">
        <p14:creationId xmlns:p14="http://schemas.microsoft.com/office/powerpoint/2010/main" val="284807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18thCentury" pitchFamily="2" charset="0"/>
              </a:rPr>
              <a:t>Barriers to team effectiveness </a:t>
            </a:r>
            <a:endParaRPr lang="en-US" sz="5400" dirty="0">
              <a:latin typeface="18thCentury" pitchFamily="2" charset="0"/>
            </a:endParaRPr>
          </a:p>
        </p:txBody>
      </p:sp>
      <p:sp>
        <p:nvSpPr>
          <p:cNvPr id="3" name="Content Placeholder 2"/>
          <p:cNvSpPr>
            <a:spLocks noGrp="1"/>
          </p:cNvSpPr>
          <p:nvPr>
            <p:ph idx="1"/>
          </p:nvPr>
        </p:nvSpPr>
        <p:spPr/>
        <p:txBody>
          <a:bodyPr>
            <a:normAutofit/>
          </a:bodyPr>
          <a:lstStyle/>
          <a:p>
            <a:r>
              <a:rPr lang="en-US" sz="4400" dirty="0" smtClean="0">
                <a:latin typeface="18thCentury" pitchFamily="2" charset="0"/>
              </a:rPr>
              <a:t>Dominance by some team members</a:t>
            </a:r>
          </a:p>
          <a:p>
            <a:r>
              <a:rPr lang="en-US" sz="4400" dirty="0" smtClean="0">
                <a:latin typeface="18thCentury" pitchFamily="2" charset="0"/>
              </a:rPr>
              <a:t>Poor communication between team members </a:t>
            </a:r>
          </a:p>
          <a:p>
            <a:r>
              <a:rPr lang="en-US" sz="4400" dirty="0" smtClean="0">
                <a:latin typeface="18thCentury" pitchFamily="2" charset="0"/>
              </a:rPr>
              <a:t>Lack of teambuilding in team projects </a:t>
            </a:r>
          </a:p>
          <a:p>
            <a:r>
              <a:rPr lang="en-US" sz="4400" dirty="0" smtClean="0">
                <a:latin typeface="18thCentury" pitchFamily="2" charset="0"/>
              </a:rPr>
              <a:t>Ineffective leadership </a:t>
            </a:r>
            <a:endParaRPr lang="en-US" sz="4400" dirty="0">
              <a:latin typeface="18thCentury" pitchFamily="2" charset="0"/>
            </a:endParaRPr>
          </a:p>
        </p:txBody>
      </p:sp>
    </p:spTree>
    <p:extLst>
      <p:ext uri="{BB962C8B-B14F-4D97-AF65-F5344CB8AC3E}">
        <p14:creationId xmlns:p14="http://schemas.microsoft.com/office/powerpoint/2010/main" val="108050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18thCentury" pitchFamily="2" charset="0"/>
              </a:rPr>
              <a:t>Barriers to team effectiveness. Cont.’</a:t>
            </a:r>
            <a:r>
              <a:rPr lang="en-US" dirty="0" smtClean="0">
                <a:latin typeface="18thCentury" pitchFamily="2" charset="0"/>
              </a:rPr>
              <a:t> </a:t>
            </a:r>
            <a:endParaRPr lang="en-US" dirty="0">
              <a:latin typeface="18thCentury" pitchFamily="2" charset="0"/>
            </a:endParaRPr>
          </a:p>
        </p:txBody>
      </p:sp>
      <p:sp>
        <p:nvSpPr>
          <p:cNvPr id="3" name="Content Placeholder 2"/>
          <p:cNvSpPr>
            <a:spLocks noGrp="1"/>
          </p:cNvSpPr>
          <p:nvPr>
            <p:ph idx="1"/>
          </p:nvPr>
        </p:nvSpPr>
        <p:spPr/>
        <p:txBody>
          <a:bodyPr>
            <a:noAutofit/>
          </a:bodyPr>
          <a:lstStyle/>
          <a:p>
            <a:r>
              <a:rPr lang="en-US" sz="4800" dirty="0" smtClean="0">
                <a:latin typeface="18thCentury" pitchFamily="2" charset="0"/>
              </a:rPr>
              <a:t>Poor motivation of team members when undertaking various team projects.</a:t>
            </a:r>
          </a:p>
          <a:p>
            <a:r>
              <a:rPr lang="en-US" sz="4800" dirty="0" smtClean="0">
                <a:latin typeface="18thCentury" pitchFamily="2" charset="0"/>
              </a:rPr>
              <a:t> Poor fit for projects </a:t>
            </a:r>
          </a:p>
          <a:p>
            <a:r>
              <a:rPr lang="en-US" sz="4800" dirty="0" smtClean="0">
                <a:latin typeface="18thCentury" pitchFamily="2" charset="0"/>
              </a:rPr>
              <a:t>Low engagement of the team members </a:t>
            </a:r>
          </a:p>
          <a:p>
            <a:r>
              <a:rPr lang="en-US" sz="4800" dirty="0" smtClean="0">
                <a:latin typeface="18thCentury" pitchFamily="2" charset="0"/>
              </a:rPr>
              <a:t>Lack of project training </a:t>
            </a:r>
            <a:endParaRPr lang="en-US" sz="4800" dirty="0">
              <a:latin typeface="18thCentury" pitchFamily="2" charset="0"/>
            </a:endParaRPr>
          </a:p>
        </p:txBody>
      </p:sp>
    </p:spTree>
    <p:extLst>
      <p:ext uri="{BB962C8B-B14F-4D97-AF65-F5344CB8AC3E}">
        <p14:creationId xmlns:p14="http://schemas.microsoft.com/office/powerpoint/2010/main" val="3419983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smtClean="0">
                <a:latin typeface="18thCentury" pitchFamily="2" charset="0"/>
              </a:rPr>
              <a:t>Overcoming the organizatio</a:t>
            </a:r>
            <a:r>
              <a:rPr lang="en-US" sz="4400" dirty="0" smtClean="0">
                <a:latin typeface="18thCentury" pitchFamily="2" charset="0"/>
              </a:rPr>
              <a:t>nal Barriers </a:t>
            </a:r>
            <a:endParaRPr lang="en-US" sz="4400" dirty="0">
              <a:latin typeface="18thCentury" pitchFamily="2" charset="0"/>
            </a:endParaRPr>
          </a:p>
        </p:txBody>
      </p:sp>
      <p:sp>
        <p:nvSpPr>
          <p:cNvPr id="3" name="Content Placeholder 2"/>
          <p:cNvSpPr>
            <a:spLocks noGrp="1"/>
          </p:cNvSpPr>
          <p:nvPr>
            <p:ph idx="1"/>
          </p:nvPr>
        </p:nvSpPr>
        <p:spPr>
          <a:xfrm>
            <a:off x="1570457" y="1853248"/>
            <a:ext cx="8946541" cy="4195481"/>
          </a:xfrm>
        </p:spPr>
        <p:txBody>
          <a:bodyPr>
            <a:noAutofit/>
          </a:bodyPr>
          <a:lstStyle/>
          <a:p>
            <a:r>
              <a:rPr lang="en-US" sz="4000" dirty="0" smtClean="0">
                <a:latin typeface="18thCentury" pitchFamily="2" charset="0"/>
              </a:rPr>
              <a:t>Include balance of participation in team evaluation </a:t>
            </a:r>
          </a:p>
          <a:p>
            <a:r>
              <a:rPr lang="en-US" sz="4000" dirty="0" smtClean="0">
                <a:latin typeface="18thCentury" pitchFamily="2" charset="0"/>
              </a:rPr>
              <a:t>Implement proper communication channel and communication resources </a:t>
            </a:r>
          </a:p>
          <a:p>
            <a:r>
              <a:rPr lang="en-US" sz="4000" dirty="0" smtClean="0">
                <a:latin typeface="18thCentury" pitchFamily="2" charset="0"/>
              </a:rPr>
              <a:t>Incorporate teambuilding exercises in team projects </a:t>
            </a:r>
          </a:p>
          <a:p>
            <a:r>
              <a:rPr lang="en-US" sz="4000" dirty="0">
                <a:latin typeface="18thCentury" pitchFamily="2" charset="0"/>
              </a:rPr>
              <a:t>I</a:t>
            </a:r>
            <a:r>
              <a:rPr lang="en-US" sz="4000" dirty="0" smtClean="0">
                <a:latin typeface="18thCentury" pitchFamily="2" charset="0"/>
              </a:rPr>
              <a:t>mplement the role of project leader </a:t>
            </a:r>
          </a:p>
          <a:p>
            <a:endParaRPr lang="en-US" sz="4000" dirty="0">
              <a:latin typeface="18thCentury" pitchFamily="2" charset="0"/>
            </a:endParaRPr>
          </a:p>
        </p:txBody>
      </p:sp>
    </p:spTree>
    <p:extLst>
      <p:ext uri="{BB962C8B-B14F-4D97-AF65-F5344CB8AC3E}">
        <p14:creationId xmlns:p14="http://schemas.microsoft.com/office/powerpoint/2010/main" val="2381526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400531"/>
          </a:xfrm>
        </p:spPr>
        <p:txBody>
          <a:bodyPr/>
          <a:lstStyle/>
          <a:p>
            <a:pPr algn="ctr"/>
            <a:r>
              <a:rPr lang="en-US" sz="4800" dirty="0" smtClean="0">
                <a:latin typeface="18thCentury" pitchFamily="2" charset="0"/>
              </a:rPr>
              <a:t>Overcoming the organizatio</a:t>
            </a:r>
            <a:r>
              <a:rPr lang="en-US" sz="4000" dirty="0" smtClean="0">
                <a:latin typeface="18thCentury" pitchFamily="2" charset="0"/>
              </a:rPr>
              <a:t>nal Barriers; Cont. </a:t>
            </a:r>
            <a:endParaRPr lang="en-US" sz="4000" dirty="0">
              <a:latin typeface="18thCentury" pitchFamily="2" charset="0"/>
            </a:endParaRPr>
          </a:p>
        </p:txBody>
      </p:sp>
      <p:sp>
        <p:nvSpPr>
          <p:cNvPr id="3" name="Content Placeholder 2"/>
          <p:cNvSpPr>
            <a:spLocks noGrp="1"/>
          </p:cNvSpPr>
          <p:nvPr>
            <p:ph idx="1"/>
          </p:nvPr>
        </p:nvSpPr>
        <p:spPr>
          <a:xfrm>
            <a:off x="1570457" y="1853248"/>
            <a:ext cx="8946541" cy="4195481"/>
          </a:xfrm>
        </p:spPr>
        <p:txBody>
          <a:bodyPr>
            <a:noAutofit/>
          </a:bodyPr>
          <a:lstStyle/>
          <a:p>
            <a:r>
              <a:rPr lang="en-US" sz="4000" dirty="0" smtClean="0">
                <a:latin typeface="18thCentury" pitchFamily="2" charset="0"/>
              </a:rPr>
              <a:t>Use incentives to motivate team members </a:t>
            </a:r>
          </a:p>
          <a:p>
            <a:r>
              <a:rPr lang="en-US" sz="4000" dirty="0" smtClean="0">
                <a:latin typeface="18thCentury" pitchFamily="2" charset="0"/>
              </a:rPr>
              <a:t>Employee evaluation before project assignment </a:t>
            </a:r>
          </a:p>
          <a:p>
            <a:r>
              <a:rPr lang="en-US" sz="4000" dirty="0" smtClean="0">
                <a:latin typeface="18thCentury" pitchFamily="2" charset="0"/>
              </a:rPr>
              <a:t>Implement a proper channel for providing feedback and engaging the employees. </a:t>
            </a:r>
          </a:p>
          <a:p>
            <a:r>
              <a:rPr lang="en-US" sz="4000" dirty="0" smtClean="0">
                <a:latin typeface="18thCentury" pitchFamily="2" charset="0"/>
              </a:rPr>
              <a:t>Team training programs before projects</a:t>
            </a:r>
          </a:p>
          <a:p>
            <a:endParaRPr lang="en-US" sz="4000" dirty="0" smtClean="0">
              <a:latin typeface="18thCentury" pitchFamily="2" charset="0"/>
            </a:endParaRPr>
          </a:p>
          <a:p>
            <a:endParaRPr lang="en-US" sz="4000" dirty="0">
              <a:latin typeface="18thCentury" pitchFamily="2" charset="0"/>
            </a:endParaRPr>
          </a:p>
        </p:txBody>
      </p:sp>
    </p:spTree>
    <p:extLst>
      <p:ext uri="{BB962C8B-B14F-4D97-AF65-F5344CB8AC3E}">
        <p14:creationId xmlns:p14="http://schemas.microsoft.com/office/powerpoint/2010/main" val="29592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400531"/>
          </a:xfrm>
        </p:spPr>
        <p:txBody>
          <a:bodyPr/>
          <a:lstStyle/>
          <a:p>
            <a:pPr algn="ctr"/>
            <a:r>
              <a:rPr lang="en-US" sz="4800" dirty="0" smtClean="0">
                <a:latin typeface="18thCentury" pitchFamily="2" charset="0"/>
              </a:rPr>
              <a:t>Implementing the team improvement plan </a:t>
            </a:r>
            <a:endParaRPr lang="en-US" sz="4000" dirty="0">
              <a:latin typeface="18thCentury" pitchFamily="2" charset="0"/>
            </a:endParaRPr>
          </a:p>
        </p:txBody>
      </p:sp>
      <p:sp>
        <p:nvSpPr>
          <p:cNvPr id="3" name="Content Placeholder 2"/>
          <p:cNvSpPr>
            <a:spLocks noGrp="1"/>
          </p:cNvSpPr>
          <p:nvPr>
            <p:ph idx="1"/>
          </p:nvPr>
        </p:nvSpPr>
        <p:spPr>
          <a:xfrm>
            <a:off x="1570457" y="1853248"/>
            <a:ext cx="8946541" cy="4195481"/>
          </a:xfrm>
        </p:spPr>
        <p:txBody>
          <a:bodyPr>
            <a:noAutofit/>
          </a:bodyPr>
          <a:lstStyle/>
          <a:p>
            <a:r>
              <a:rPr lang="en-US" sz="4000" dirty="0" smtClean="0">
                <a:latin typeface="18thCentury" pitchFamily="2" charset="0"/>
              </a:rPr>
              <a:t>Discuss the necessity of the team improvement plan with the management </a:t>
            </a:r>
          </a:p>
          <a:p>
            <a:r>
              <a:rPr lang="en-US" sz="4000" dirty="0" smtClean="0">
                <a:latin typeface="18thCentury" pitchFamily="2" charset="0"/>
              </a:rPr>
              <a:t>Use the vision of improvement to set the strategic goals.</a:t>
            </a:r>
          </a:p>
          <a:p>
            <a:r>
              <a:rPr lang="en-US" sz="4000" dirty="0" smtClean="0">
                <a:latin typeface="18thCentury" pitchFamily="2" charset="0"/>
              </a:rPr>
              <a:t>Define the key performance indicators </a:t>
            </a:r>
          </a:p>
          <a:p>
            <a:r>
              <a:rPr lang="en-US" sz="4000" dirty="0" smtClean="0">
                <a:latin typeface="18thCentury" pitchFamily="2" charset="0"/>
              </a:rPr>
              <a:t>Ensure the plan is cost effective</a:t>
            </a:r>
            <a:endParaRPr lang="en-US" sz="4000" dirty="0">
              <a:latin typeface="18thCentury" pitchFamily="2" charset="0"/>
            </a:endParaRPr>
          </a:p>
        </p:txBody>
      </p:sp>
    </p:spTree>
    <p:extLst>
      <p:ext uri="{BB962C8B-B14F-4D97-AF65-F5344CB8AC3E}">
        <p14:creationId xmlns:p14="http://schemas.microsoft.com/office/powerpoint/2010/main" val="2866947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7200" dirty="0" smtClean="0">
                <a:latin typeface="18thCentury" pitchFamily="2" charset="0"/>
              </a:rPr>
              <a:t>References </a:t>
            </a:r>
            <a:endParaRPr lang="en-US" sz="7200" dirty="0">
              <a:latin typeface="18thCentury" pitchFamily="2" charset="0"/>
            </a:endParaRPr>
          </a:p>
        </p:txBody>
      </p:sp>
      <p:sp>
        <p:nvSpPr>
          <p:cNvPr id="3" name="Content Placeholder 2"/>
          <p:cNvSpPr>
            <a:spLocks noGrp="1"/>
          </p:cNvSpPr>
          <p:nvPr>
            <p:ph idx="1"/>
          </p:nvPr>
        </p:nvSpPr>
        <p:spPr>
          <a:xfrm>
            <a:off x="1103312" y="1433384"/>
            <a:ext cx="8946541" cy="4815015"/>
          </a:xfrm>
        </p:spPr>
        <p:txBody>
          <a:bodyPr>
            <a:noAutofit/>
          </a:bodyPr>
          <a:lstStyle/>
          <a:p>
            <a:r>
              <a:rPr lang="en-US" sz="2400" dirty="0">
                <a:latin typeface="18thCentury" pitchFamily="2" charset="0"/>
              </a:rPr>
              <a:t>Brooks, J. (2010). Underperformance by colleagues: what can you do?. </a:t>
            </a:r>
            <a:r>
              <a:rPr lang="en-US" sz="2400" i="1" dirty="0">
                <a:latin typeface="18thCentury" pitchFamily="2" charset="0"/>
              </a:rPr>
              <a:t>Dental Nursing</a:t>
            </a:r>
            <a:r>
              <a:rPr lang="en-US" sz="2400" dirty="0">
                <a:latin typeface="18thCentury" pitchFamily="2" charset="0"/>
              </a:rPr>
              <a:t>, </a:t>
            </a:r>
            <a:r>
              <a:rPr lang="en-US" sz="2400" i="1" dirty="0">
                <a:latin typeface="18thCentury" pitchFamily="2" charset="0"/>
              </a:rPr>
              <a:t>6</a:t>
            </a:r>
            <a:r>
              <a:rPr lang="en-US" sz="2400" dirty="0">
                <a:latin typeface="18thCentury" pitchFamily="2" charset="0"/>
              </a:rPr>
              <a:t>(4), 222-224</a:t>
            </a:r>
            <a:r>
              <a:rPr lang="en-US" sz="2400" dirty="0" smtClean="0">
                <a:latin typeface="18thCentury" pitchFamily="2" charset="0"/>
              </a:rPr>
              <a:t>.</a:t>
            </a:r>
          </a:p>
          <a:p>
            <a:r>
              <a:rPr lang="en-US" sz="2400" dirty="0">
                <a:latin typeface="18thCentury" pitchFamily="2" charset="0"/>
              </a:rPr>
              <a:t>Beard, J., &amp; </a:t>
            </a:r>
            <a:r>
              <a:rPr lang="en-US" sz="2400" dirty="0" err="1">
                <a:latin typeface="18thCentury" pitchFamily="2" charset="0"/>
              </a:rPr>
              <a:t>Sanfey</a:t>
            </a:r>
            <a:r>
              <a:rPr lang="en-US" sz="2400" dirty="0">
                <a:latin typeface="18thCentury" pitchFamily="2" charset="0"/>
              </a:rPr>
              <a:t>, H. (2019). Managing underperformance in </a:t>
            </a:r>
            <a:r>
              <a:rPr lang="en-US" sz="2400" dirty="0">
                <a:latin typeface="18thCentury" pitchFamily="2" charset="0"/>
              </a:rPr>
              <a:t> </a:t>
            </a:r>
            <a:r>
              <a:rPr lang="en-US" sz="2400" dirty="0" smtClean="0">
                <a:latin typeface="18thCentury" pitchFamily="2" charset="0"/>
              </a:rPr>
              <a:t>teams projects . </a:t>
            </a:r>
            <a:r>
              <a:rPr lang="en-US" sz="2400" dirty="0">
                <a:latin typeface="18thCentury" pitchFamily="2" charset="0"/>
              </a:rPr>
              <a:t>In </a:t>
            </a:r>
            <a:r>
              <a:rPr lang="en-US" sz="2400" i="1" dirty="0">
                <a:latin typeface="18thCentury" pitchFamily="2" charset="0"/>
              </a:rPr>
              <a:t>Advancing Surgical Education</a:t>
            </a:r>
            <a:r>
              <a:rPr lang="en-US" sz="2400" dirty="0">
                <a:latin typeface="18thCentury" pitchFamily="2" charset="0"/>
              </a:rPr>
              <a:t> (pp. 313-326). Springer, Singapore</a:t>
            </a:r>
            <a:r>
              <a:rPr lang="en-US" sz="2400" dirty="0" smtClean="0">
                <a:latin typeface="18thCentury" pitchFamily="2" charset="0"/>
              </a:rPr>
              <a:t>.</a:t>
            </a:r>
          </a:p>
          <a:p>
            <a:r>
              <a:rPr lang="en-US" sz="2400" dirty="0">
                <a:latin typeface="18thCentury" pitchFamily="2" charset="0"/>
              </a:rPr>
              <a:t>Miller, D. A., &amp; </a:t>
            </a:r>
            <a:r>
              <a:rPr lang="en-US" sz="2400" dirty="0" err="1">
                <a:latin typeface="18thCentury" pitchFamily="2" charset="0"/>
              </a:rPr>
              <a:t>Rozen</a:t>
            </a:r>
            <a:r>
              <a:rPr lang="en-US" sz="2400" dirty="0">
                <a:latin typeface="18thCentury" pitchFamily="2" charset="0"/>
              </a:rPr>
              <a:t>, K. (2014). Wasteful sanctions, underperformance, and endogenous supervision. </a:t>
            </a:r>
            <a:r>
              <a:rPr lang="en-US" sz="2400" i="1" dirty="0">
                <a:latin typeface="18thCentury" pitchFamily="2" charset="0"/>
              </a:rPr>
              <a:t>American Economic Journal: Microeconomics</a:t>
            </a:r>
            <a:r>
              <a:rPr lang="en-US" sz="2400" dirty="0">
                <a:latin typeface="18thCentury" pitchFamily="2" charset="0"/>
              </a:rPr>
              <a:t>, </a:t>
            </a:r>
            <a:r>
              <a:rPr lang="en-US" sz="2400" i="1" dirty="0">
                <a:latin typeface="18thCentury" pitchFamily="2" charset="0"/>
              </a:rPr>
              <a:t>6</a:t>
            </a:r>
            <a:r>
              <a:rPr lang="en-US" sz="2400" dirty="0">
                <a:latin typeface="18thCentury" pitchFamily="2" charset="0"/>
              </a:rPr>
              <a:t>(4), 326-61</a:t>
            </a:r>
            <a:r>
              <a:rPr lang="en-US" sz="2400" dirty="0" smtClean="0">
                <a:latin typeface="18thCentury" pitchFamily="2" charset="0"/>
              </a:rPr>
              <a:t>.</a:t>
            </a:r>
          </a:p>
          <a:p>
            <a:r>
              <a:rPr lang="en-US" sz="2400" dirty="0" err="1">
                <a:latin typeface="18thCentury" pitchFamily="2" charset="0"/>
              </a:rPr>
              <a:t>Bubshait</a:t>
            </a:r>
            <a:r>
              <a:rPr lang="en-US" sz="2400" dirty="0">
                <a:latin typeface="18thCentury" pitchFamily="2" charset="0"/>
              </a:rPr>
              <a:t>, A. A., &amp; Farooq, G. </a:t>
            </a:r>
            <a:r>
              <a:rPr lang="en-US" sz="2400" dirty="0" smtClean="0">
                <a:latin typeface="18thCentury" pitchFamily="2" charset="0"/>
              </a:rPr>
              <a:t>(2016). </a:t>
            </a:r>
            <a:r>
              <a:rPr lang="en-US" sz="2400" dirty="0">
                <a:latin typeface="18thCentury" pitchFamily="2" charset="0"/>
              </a:rPr>
              <a:t>Team building and project success. </a:t>
            </a:r>
            <a:r>
              <a:rPr lang="en-US" sz="2400" i="1" dirty="0">
                <a:latin typeface="18thCentury" pitchFamily="2" charset="0"/>
              </a:rPr>
              <a:t>Cost engineering</a:t>
            </a:r>
            <a:r>
              <a:rPr lang="en-US" sz="2400" dirty="0">
                <a:latin typeface="18thCentury" pitchFamily="2" charset="0"/>
              </a:rPr>
              <a:t>, </a:t>
            </a:r>
            <a:r>
              <a:rPr lang="en-US" sz="2400" i="1" dirty="0">
                <a:latin typeface="18thCentury" pitchFamily="2" charset="0"/>
              </a:rPr>
              <a:t>41</a:t>
            </a:r>
            <a:r>
              <a:rPr lang="en-US" sz="2400" dirty="0">
                <a:latin typeface="18thCentury" pitchFamily="2" charset="0"/>
              </a:rPr>
              <a:t>(7), 34-38</a:t>
            </a:r>
            <a:r>
              <a:rPr lang="en-US" sz="2400" dirty="0" smtClean="0">
                <a:latin typeface="18thCentury" pitchFamily="2" charset="0"/>
              </a:rPr>
              <a:t>.</a:t>
            </a:r>
          </a:p>
          <a:p>
            <a:r>
              <a:rPr lang="en-US" sz="2400" dirty="0" err="1">
                <a:latin typeface="18thCentury" pitchFamily="2" charset="0"/>
              </a:rPr>
              <a:t>Munns</a:t>
            </a:r>
            <a:r>
              <a:rPr lang="en-US" sz="2400" dirty="0">
                <a:latin typeface="18thCentury" pitchFamily="2" charset="0"/>
              </a:rPr>
              <a:t>, A. K., &amp; </a:t>
            </a:r>
            <a:r>
              <a:rPr lang="en-US" sz="2400" dirty="0" err="1">
                <a:latin typeface="18thCentury" pitchFamily="2" charset="0"/>
              </a:rPr>
              <a:t>Bjeirmi</a:t>
            </a:r>
            <a:r>
              <a:rPr lang="en-US" sz="2400" dirty="0">
                <a:latin typeface="18thCentury" pitchFamily="2" charset="0"/>
              </a:rPr>
              <a:t>, B. F. </a:t>
            </a:r>
            <a:r>
              <a:rPr lang="en-US" sz="2400" dirty="0" smtClean="0">
                <a:latin typeface="18thCentury" pitchFamily="2" charset="0"/>
              </a:rPr>
              <a:t>(2016</a:t>
            </a:r>
            <a:r>
              <a:rPr lang="en-US" sz="2400" dirty="0">
                <a:latin typeface="18thCentury" pitchFamily="2" charset="0"/>
              </a:rPr>
              <a:t>). The role of project management in achieving project success. </a:t>
            </a:r>
            <a:r>
              <a:rPr lang="en-US" sz="2400" i="1" dirty="0">
                <a:latin typeface="18thCentury" pitchFamily="2" charset="0"/>
              </a:rPr>
              <a:t>International journal of project management</a:t>
            </a:r>
            <a:r>
              <a:rPr lang="en-US" sz="2400" dirty="0">
                <a:latin typeface="18thCentury" pitchFamily="2" charset="0"/>
              </a:rPr>
              <a:t>, </a:t>
            </a:r>
            <a:r>
              <a:rPr lang="en-US" sz="2400" i="1" dirty="0">
                <a:latin typeface="18thCentury" pitchFamily="2" charset="0"/>
              </a:rPr>
              <a:t>14</a:t>
            </a:r>
            <a:r>
              <a:rPr lang="en-US" sz="2400" dirty="0">
                <a:latin typeface="18thCentury" pitchFamily="2" charset="0"/>
              </a:rPr>
              <a:t>(2), 81-87</a:t>
            </a:r>
            <a:r>
              <a:rPr lang="en-US" sz="2400" dirty="0" smtClean="0">
                <a:latin typeface="18thCentury" pitchFamily="2" charset="0"/>
              </a:rPr>
              <a:t>.</a:t>
            </a:r>
          </a:p>
          <a:p>
            <a:r>
              <a:rPr lang="en-US" sz="2400" dirty="0">
                <a:latin typeface="18thCentury" pitchFamily="2" charset="0"/>
              </a:rPr>
              <a:t>White, P. (2014). Improving staff morale through authentic appreciation. </a:t>
            </a:r>
            <a:r>
              <a:rPr lang="en-US" sz="2400" i="1" dirty="0">
                <a:latin typeface="18thCentury" pitchFamily="2" charset="0"/>
              </a:rPr>
              <a:t>Development and Learning in Organizations: An International Journal</a:t>
            </a:r>
            <a:r>
              <a:rPr lang="en-US" sz="2400" dirty="0">
                <a:latin typeface="18thCentury" pitchFamily="2" charset="0"/>
              </a:rPr>
              <a:t>.</a:t>
            </a:r>
            <a:endParaRPr lang="en-US" sz="2400" dirty="0">
              <a:latin typeface="18thCentury" pitchFamily="2" charset="0"/>
            </a:endParaRPr>
          </a:p>
        </p:txBody>
      </p:sp>
    </p:spTree>
    <p:extLst>
      <p:ext uri="{BB962C8B-B14F-4D97-AF65-F5344CB8AC3E}">
        <p14:creationId xmlns:p14="http://schemas.microsoft.com/office/powerpoint/2010/main" val="15402696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326</TotalTime>
  <Words>1774</Words>
  <Application>Microsoft Office PowerPoint</Application>
  <PresentationFormat>Widescreen</PresentationFormat>
  <Paragraphs>72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18thCentury</vt:lpstr>
      <vt:lpstr>Arial</vt:lpstr>
      <vt:lpstr>Calibri</vt:lpstr>
      <vt:lpstr>Century Gothic</vt:lpstr>
      <vt:lpstr>Wingdings 3</vt:lpstr>
      <vt:lpstr>Ion</vt:lpstr>
      <vt:lpstr>Reasons for Underperforming </vt:lpstr>
      <vt:lpstr>Fixing underperformance </vt:lpstr>
      <vt:lpstr>Best practices for team performance </vt:lpstr>
      <vt:lpstr>Best practices for team performance; Cont.  </vt:lpstr>
      <vt:lpstr>Barriers to team effectiveness </vt:lpstr>
      <vt:lpstr>Barriers to team effectiveness. Cont.’ </vt:lpstr>
      <vt:lpstr>Overcoming the organizational Barriers </vt:lpstr>
      <vt:lpstr>Overcoming the organizational Barriers; Cont. </vt:lpstr>
      <vt:lpstr>Implementing the team improvement plan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Reasons for Under performing</dc:title>
  <dc:creator>ASUS</dc:creator>
  <cp:lastModifiedBy>ASUS</cp:lastModifiedBy>
  <cp:revision>101</cp:revision>
  <dcterms:created xsi:type="dcterms:W3CDTF">2021-09-21T06:34:50Z</dcterms:created>
  <dcterms:modified xsi:type="dcterms:W3CDTF">2021-09-21T12:08:15Z</dcterms:modified>
</cp:coreProperties>
</file>